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2" r:id="rId3"/>
    <p:sldId id="270" r:id="rId4"/>
    <p:sldId id="268" r:id="rId5"/>
    <p:sldId id="262" r:id="rId6"/>
    <p:sldId id="273" r:id="rId7"/>
    <p:sldId id="257" r:id="rId8"/>
    <p:sldId id="258" r:id="rId9"/>
    <p:sldId id="260" r:id="rId10"/>
    <p:sldId id="259" r:id="rId11"/>
    <p:sldId id="263" r:id="rId12"/>
    <p:sldId id="274" r:id="rId13"/>
    <p:sldId id="267"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91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7" autoAdjust="0"/>
    <p:restoredTop sz="94660"/>
  </p:normalViewPr>
  <p:slideViewPr>
    <p:cSldViewPr>
      <p:cViewPr varScale="1">
        <p:scale>
          <a:sx n="68" d="100"/>
          <a:sy n="68" d="100"/>
        </p:scale>
        <p:origin x="-14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B9902-8668-408D-BA01-683FE52F0711}" type="datetimeFigureOut">
              <a:rPr lang="pl-PL" smtClean="0"/>
              <a:pPr/>
              <a:t>28.01.2016</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09D2A0-1A64-4976-BDC4-2F318993BB8D}" type="slidenum">
              <a:rPr lang="pl-PL" smtClean="0"/>
              <a:pPr/>
              <a:t>‹#›</a:t>
            </a:fld>
            <a:endParaRPr lang="pl-PL" dirty="0"/>
          </a:p>
        </p:txBody>
      </p:sp>
    </p:spTree>
    <p:extLst>
      <p:ext uri="{BB962C8B-B14F-4D97-AF65-F5344CB8AC3E}">
        <p14:creationId xmlns:p14="http://schemas.microsoft.com/office/powerpoint/2010/main" xmlns="" val="245794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28.01.2016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28.01.2016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28.01.2016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28.01.2016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pPr/>
              <a:t>28.01.2016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D17FA3B-C404-4317-B0BC-953931111309}" type="datetimeFigureOut">
              <a:rPr lang="pl-PL" smtClean="0"/>
              <a:pPr/>
              <a:t>28.01.2016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D17FA3B-C404-4317-B0BC-953931111309}" type="datetimeFigureOut">
              <a:rPr lang="pl-PL" smtClean="0"/>
              <a:pPr/>
              <a:t>28.01.2016</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D17FA3B-C404-4317-B0BC-953931111309}" type="datetimeFigureOut">
              <a:rPr lang="pl-PL" smtClean="0"/>
              <a:pPr/>
              <a:t>28.01.2016</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pPr/>
              <a:t>28.01.2016</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pPr/>
              <a:t>28.01.2016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pPr/>
              <a:t>28.01.2016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33">
              <a:schemeClr val="tx2">
                <a:lumMod val="60000"/>
                <a:lumOff val="40000"/>
              </a:schemeClr>
            </a:gs>
            <a:gs pos="28000">
              <a:schemeClr val="tx2">
                <a:lumMod val="50000"/>
              </a:schemeClr>
            </a:gs>
            <a:gs pos="22000">
              <a:schemeClr val="accent1">
                <a:lumMod val="75000"/>
              </a:schemeClr>
            </a:gs>
            <a:gs pos="70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pPr/>
              <a:t>28.01.2016</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692696"/>
            <a:ext cx="7772400" cy="1470025"/>
          </a:xfrm>
        </p:spPr>
        <p:txBody>
          <a:bodyPr/>
          <a:lstStyle/>
          <a:p>
            <a:r>
              <a:rPr lang="pl-PL" dirty="0" smtClean="0">
                <a:solidFill>
                  <a:schemeClr val="bg1"/>
                </a:solidFill>
                <a:latin typeface="AntigoniBd" panose="020B0803020204040204" pitchFamily="34" charset="0"/>
              </a:rPr>
              <a:t>Mroczna Przyszłość Ziemi</a:t>
            </a:r>
            <a:endParaRPr lang="pl-PL" dirty="0">
              <a:solidFill>
                <a:schemeClr val="bg1"/>
              </a:solidFill>
              <a:latin typeface="AntigoniBd" panose="020B0803020204040204" pitchFamily="34" charset="0"/>
            </a:endParaRPr>
          </a:p>
        </p:txBody>
      </p:sp>
      <p:sp>
        <p:nvSpPr>
          <p:cNvPr id="4" name="Podtytuł 2"/>
          <p:cNvSpPr>
            <a:spLocks noGrp="1"/>
          </p:cNvSpPr>
          <p:nvPr>
            <p:ph type="subTitle" idx="1"/>
          </p:nvPr>
        </p:nvSpPr>
        <p:spPr>
          <a:xfrm>
            <a:off x="0" y="5105400"/>
            <a:ext cx="9144000" cy="1752600"/>
          </a:xfrm>
          <a:solidFill>
            <a:srgbClr val="FFFF00">
              <a:alpha val="35000"/>
            </a:srgbClr>
          </a:solidFill>
        </p:spPr>
        <p:txBody>
          <a:bodyPr>
            <a:normAutofit/>
          </a:bodyPr>
          <a:lstStyle/>
          <a:p>
            <a:r>
              <a:rPr lang="pl-PL" dirty="0">
                <a:solidFill>
                  <a:schemeClr val="tx1"/>
                </a:solidFill>
                <a:latin typeface="AntigoniBd" panose="020B0803020204040204" pitchFamily="34" charset="0"/>
              </a:rPr>
              <a:t>C</a:t>
            </a:r>
            <a:r>
              <a:rPr lang="pl-PL" dirty="0" smtClean="0">
                <a:solidFill>
                  <a:schemeClr val="tx1"/>
                </a:solidFill>
                <a:latin typeface="AntigoniBd" panose="020B0803020204040204" pitchFamily="34" charset="0"/>
              </a:rPr>
              <a:t>zyli jak będzie wyglądać Ziemia podczas wygasania słońca.</a:t>
            </a:r>
            <a:endParaRPr lang="pl-PL" dirty="0">
              <a:solidFill>
                <a:schemeClr val="tx1"/>
              </a:solidFill>
              <a:latin typeface="AntigoniBd" panose="020B0803020204040204" pitchFamily="34" charset="0"/>
            </a:endParaRPr>
          </a:p>
        </p:txBody>
      </p:sp>
    </p:spTree>
    <p:extLst>
      <p:ext uri="{BB962C8B-B14F-4D97-AF65-F5344CB8AC3E}">
        <p14:creationId xmlns:p14="http://schemas.microsoft.com/office/powerpoint/2010/main" xmlns="" val="291293738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0" y="404664"/>
            <a:ext cx="9144000" cy="830997"/>
          </a:xfrm>
          <a:prstGeom prst="rect">
            <a:avLst/>
          </a:prstGeom>
          <a:noFill/>
        </p:spPr>
        <p:txBody>
          <a:bodyPr wrap="square" rtlCol="0">
            <a:spAutoFit/>
          </a:bodyPr>
          <a:lstStyle/>
          <a:p>
            <a:pPr algn="ctr"/>
            <a:r>
              <a:rPr lang="pl-PL" sz="2400" dirty="0" smtClean="0">
                <a:solidFill>
                  <a:schemeClr val="bg1"/>
                </a:solidFill>
                <a:effectLst>
                  <a:outerShdw blurRad="38100" dist="38100" dir="2700000" algn="tl">
                    <a:srgbClr val="000000">
                      <a:alpha val="43137"/>
                    </a:srgbClr>
                  </a:outerShdw>
                </a:effectLst>
                <a:latin typeface="AucoinExtBol" panose="020D0802060808030204" pitchFamily="34" charset="0"/>
              </a:rPr>
              <a:t>Jak będzie wyglądać Ziemia gdy Słońce będzie Białym Karłem?</a:t>
            </a:r>
            <a:endParaRPr lang="pl-PL" sz="2400" dirty="0">
              <a:solidFill>
                <a:schemeClr val="bg1"/>
              </a:solidFill>
              <a:effectLst>
                <a:outerShdw blurRad="38100" dist="38100" dir="2700000" algn="tl">
                  <a:srgbClr val="000000">
                    <a:alpha val="43137"/>
                  </a:srgbClr>
                </a:outerShdw>
              </a:effectLst>
              <a:latin typeface="AucoinExtBol" panose="020D0802060808030204" pitchFamily="34" charset="0"/>
            </a:endParaRPr>
          </a:p>
        </p:txBody>
      </p:sp>
      <p:sp>
        <p:nvSpPr>
          <p:cNvPr id="4" name="pole tekstowe 3"/>
          <p:cNvSpPr txBox="1"/>
          <p:nvPr/>
        </p:nvSpPr>
        <p:spPr>
          <a:xfrm>
            <a:off x="1428728" y="1357298"/>
            <a:ext cx="6286544" cy="2308324"/>
          </a:xfrm>
          <a:prstGeom prst="rect">
            <a:avLst/>
          </a:prstGeom>
          <a:noFill/>
        </p:spPr>
        <p:txBody>
          <a:bodyPr wrap="square" rtlCol="0">
            <a:spAutoFit/>
          </a:bodyPr>
          <a:lstStyle/>
          <a:p>
            <a:pPr algn="ctr"/>
            <a:r>
              <a:rPr lang="pl-PL" sz="2400" dirty="0" smtClean="0">
                <a:solidFill>
                  <a:schemeClr val="bg1"/>
                </a:solidFill>
                <a:latin typeface="AucoinExtBol" panose="020D0802060808030204" pitchFamily="34" charset="0"/>
              </a:rPr>
              <a:t>Biały karzeł będzie emitował szczątki energii, które pochodzą ze stygnącego jądra. Energia ta nie będzie wystarczała na ogrzanie Ziemi. </a:t>
            </a:r>
          </a:p>
          <a:p>
            <a:pPr algn="ctr"/>
            <a:r>
              <a:rPr lang="pl-PL" sz="2400" dirty="0" smtClean="0">
                <a:solidFill>
                  <a:schemeClr val="bg1"/>
                </a:solidFill>
                <a:latin typeface="AucoinExtBol" panose="020D0802060808030204" pitchFamily="34" charset="0"/>
              </a:rPr>
              <a:t>Ziemia po wystygnięciu zamieni się w mroźny obiekt. </a:t>
            </a:r>
          </a:p>
        </p:txBody>
      </p:sp>
    </p:spTree>
    <p:extLst>
      <p:ext uri="{BB962C8B-B14F-4D97-AF65-F5344CB8AC3E}">
        <p14:creationId xmlns:p14="http://schemas.microsoft.com/office/powerpoint/2010/main" xmlns="" val="242651423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0" y="188640"/>
            <a:ext cx="9144000" cy="923330"/>
          </a:xfrm>
          <a:prstGeom prst="rect">
            <a:avLst/>
          </a:prstGeom>
          <a:noFill/>
        </p:spPr>
        <p:txBody>
          <a:bodyPr wrap="square" rtlCol="0">
            <a:spAutoFit/>
          </a:bodyPr>
          <a:lstStyle/>
          <a:p>
            <a:pPr algn="ctr"/>
            <a:r>
              <a:rPr lang="pl-PL" sz="5400" dirty="0" smtClean="0">
                <a:latin typeface="AucoinExtBol" panose="020D0802060808030204" pitchFamily="34" charset="0"/>
              </a:rPr>
              <a:t>Gleba</a:t>
            </a:r>
            <a:endParaRPr lang="pl-PL" sz="5400" dirty="0">
              <a:latin typeface="AucoinExtBol" panose="020D0802060808030204" pitchFamily="34" charset="0"/>
            </a:endParaRPr>
          </a:p>
        </p:txBody>
      </p:sp>
      <p:sp>
        <p:nvSpPr>
          <p:cNvPr id="3" name="pole tekstowe 2"/>
          <p:cNvSpPr txBox="1"/>
          <p:nvPr/>
        </p:nvSpPr>
        <p:spPr>
          <a:xfrm>
            <a:off x="0" y="1916832"/>
            <a:ext cx="9036496" cy="369332"/>
          </a:xfrm>
          <a:prstGeom prst="rect">
            <a:avLst/>
          </a:prstGeom>
          <a:noFill/>
        </p:spPr>
        <p:txBody>
          <a:bodyPr wrap="square" rtlCol="0">
            <a:spAutoFit/>
          </a:bodyPr>
          <a:lstStyle/>
          <a:p>
            <a:endParaRPr lang="pl-PL" dirty="0"/>
          </a:p>
        </p:txBody>
      </p:sp>
      <p:sp>
        <p:nvSpPr>
          <p:cNvPr id="6" name="pole tekstowe 5"/>
          <p:cNvSpPr txBox="1"/>
          <p:nvPr/>
        </p:nvSpPr>
        <p:spPr>
          <a:xfrm>
            <a:off x="0" y="1916832"/>
            <a:ext cx="9144000" cy="2677656"/>
          </a:xfrm>
          <a:prstGeom prst="rect">
            <a:avLst/>
          </a:prstGeom>
          <a:noFill/>
        </p:spPr>
        <p:txBody>
          <a:bodyPr wrap="square" rtlCol="0">
            <a:spAutoFit/>
          </a:bodyPr>
          <a:lstStyle/>
          <a:p>
            <a:pPr algn="ctr"/>
            <a:r>
              <a:rPr lang="pl-PL" sz="2800" dirty="0" smtClean="0">
                <a:latin typeface="AucoinExtBol" panose="020D0802060808030204" pitchFamily="34" charset="0"/>
              </a:rPr>
              <a:t>Cała pokrywa zewnętrzna Ziemi powoli będzie zamieniać się w pokrywę wiecznej zmarzliny.</a:t>
            </a:r>
          </a:p>
          <a:p>
            <a:pPr algn="ctr"/>
            <a:r>
              <a:rPr lang="pl-PL" sz="2800" dirty="0" smtClean="0">
                <a:latin typeface="AucoinExtBol" panose="020D0802060808030204" pitchFamily="34" charset="0"/>
              </a:rPr>
              <a:t>Temperatura na Ziemi osiągnie wartość zera absolutnego po tym jak biały karzeł przestanie emitować jakąkolwiek energie. Życie w takich warunkach nie jest możliwe.</a:t>
            </a:r>
            <a:endParaRPr lang="pl-PL" sz="2800" dirty="0">
              <a:latin typeface="AucoinExtBol" panose="020D0802060808030204" pitchFamily="34" charset="0"/>
            </a:endParaRPr>
          </a:p>
        </p:txBody>
      </p:sp>
    </p:spTree>
    <p:extLst>
      <p:ext uri="{BB962C8B-B14F-4D97-AF65-F5344CB8AC3E}">
        <p14:creationId xmlns:p14="http://schemas.microsoft.com/office/powerpoint/2010/main" xmlns="" val="151954384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5071" y="287951"/>
            <a:ext cx="9144000" cy="707886"/>
          </a:xfrm>
          <a:prstGeom prst="rect">
            <a:avLst/>
          </a:prstGeom>
          <a:noFill/>
        </p:spPr>
        <p:txBody>
          <a:bodyPr wrap="square" rtlCol="0">
            <a:spAutoFit/>
          </a:bodyPr>
          <a:lstStyle/>
          <a:p>
            <a:pPr algn="ctr"/>
            <a:r>
              <a:rPr lang="pl-PL" sz="4000" dirty="0" smtClean="0">
                <a:solidFill>
                  <a:schemeClr val="bg1"/>
                </a:solidFill>
                <a:latin typeface="AucoinExtBol" panose="020D0802060808030204" pitchFamily="34" charset="0"/>
              </a:rPr>
              <a:t>I CO DALEJ?</a:t>
            </a:r>
            <a:endParaRPr lang="pl-PL" sz="4000" dirty="0">
              <a:solidFill>
                <a:schemeClr val="bg1"/>
              </a:solidFill>
              <a:latin typeface="AucoinExtBol" panose="020D0802060808030204" pitchFamily="34" charset="0"/>
            </a:endParaRPr>
          </a:p>
        </p:txBody>
      </p:sp>
      <p:sp>
        <p:nvSpPr>
          <p:cNvPr id="3" name="pole tekstowe 2"/>
          <p:cNvSpPr txBox="1"/>
          <p:nvPr/>
        </p:nvSpPr>
        <p:spPr>
          <a:xfrm>
            <a:off x="-5072" y="4545303"/>
            <a:ext cx="9149071" cy="1815882"/>
          </a:xfrm>
          <a:prstGeom prst="rect">
            <a:avLst/>
          </a:prstGeom>
          <a:noFill/>
        </p:spPr>
        <p:txBody>
          <a:bodyPr wrap="square" rtlCol="0">
            <a:spAutoFit/>
          </a:bodyPr>
          <a:lstStyle/>
          <a:p>
            <a:pPr algn="ctr"/>
            <a:r>
              <a:rPr lang="pl-PL" sz="2800" b="1" dirty="0" smtClean="0">
                <a:solidFill>
                  <a:schemeClr val="bg1"/>
                </a:solidFill>
                <a:latin typeface="AucoinExtBol" panose="020D0802060808030204" pitchFamily="34" charset="0"/>
              </a:rPr>
              <a:t>Po kilku miliardach lat  biały karzeł przestanie emitować jakąkolwiek energię. Nasze Słońce będzie nieznaczącym dla życia na Ziemi obiektem kosmicznym.</a:t>
            </a:r>
            <a:endParaRPr lang="pl-PL" sz="2800" b="1" dirty="0">
              <a:solidFill>
                <a:schemeClr val="bg1"/>
              </a:solidFill>
              <a:latin typeface="AucoinExtBol" panose="020D0802060808030204" pitchFamily="34" charset="0"/>
            </a:endParaRPr>
          </a:p>
        </p:txBody>
      </p:sp>
    </p:spTree>
    <p:extLst>
      <p:ext uri="{BB962C8B-B14F-4D97-AF65-F5344CB8AC3E}">
        <p14:creationId xmlns:p14="http://schemas.microsoft.com/office/powerpoint/2010/main" xmlns="" val="137612054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0" y="2132856"/>
            <a:ext cx="9144000" cy="923330"/>
          </a:xfrm>
          <a:prstGeom prst="rect">
            <a:avLst/>
          </a:prstGeom>
          <a:solidFill>
            <a:schemeClr val="tx2">
              <a:lumMod val="60000"/>
              <a:lumOff val="40000"/>
              <a:alpha val="32000"/>
            </a:schemeClr>
          </a:solidFill>
        </p:spPr>
        <p:txBody>
          <a:bodyPr wrap="square" rtlCol="0">
            <a:spAutoFit/>
          </a:bodyPr>
          <a:lstStyle/>
          <a:p>
            <a:pPr algn="ctr"/>
            <a:r>
              <a:rPr lang="pl-PL" sz="5400" dirty="0" smtClean="0">
                <a:solidFill>
                  <a:schemeClr val="accent6">
                    <a:lumMod val="40000"/>
                    <a:lumOff val="60000"/>
                  </a:schemeClr>
                </a:solidFill>
                <a:latin typeface="AucoinExtBol" panose="020D0802060808030204" pitchFamily="34" charset="0"/>
              </a:rPr>
              <a:t>DZIĘKUJEMY  ZA UWAGĘ</a:t>
            </a:r>
            <a:r>
              <a:rPr lang="pl-PL" sz="5400" dirty="0" smtClean="0">
                <a:solidFill>
                  <a:schemeClr val="accent6">
                    <a:lumMod val="40000"/>
                    <a:lumOff val="60000"/>
                  </a:schemeClr>
                </a:solidFill>
              </a:rPr>
              <a:t>!</a:t>
            </a:r>
            <a:endParaRPr lang="pl-PL" sz="5400" dirty="0">
              <a:solidFill>
                <a:schemeClr val="accent6">
                  <a:lumMod val="40000"/>
                  <a:lumOff val="60000"/>
                </a:schemeClr>
              </a:solidFill>
            </a:endParaRPr>
          </a:p>
        </p:txBody>
      </p:sp>
    </p:spTree>
    <p:extLst>
      <p:ext uri="{BB962C8B-B14F-4D97-AF65-F5344CB8AC3E}">
        <p14:creationId xmlns:p14="http://schemas.microsoft.com/office/powerpoint/2010/main" xmlns="" val="375434055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27871" y="4547236"/>
            <a:ext cx="9171871" cy="2308324"/>
          </a:xfrm>
          <a:prstGeom prst="rect">
            <a:avLst/>
          </a:prstGeom>
          <a:solidFill>
            <a:schemeClr val="bg1">
              <a:alpha val="51000"/>
            </a:schemeClr>
          </a:solidFill>
        </p:spPr>
        <p:txBody>
          <a:bodyPr wrap="square" rtlCol="0">
            <a:spAutoFit/>
          </a:bodyPr>
          <a:lstStyle/>
          <a:p>
            <a:pPr algn="just"/>
            <a:r>
              <a:rPr lang="pl-PL" sz="2000" dirty="0" smtClean="0">
                <a:latin typeface="AucoinExtBol" panose="020D0802060808030204" pitchFamily="34" charset="0"/>
              </a:rPr>
              <a:t>Jak wiadomo nic we wszechświecie nie  jest wieczne tak i gwiazdy.</a:t>
            </a:r>
          </a:p>
          <a:p>
            <a:pPr algn="just"/>
            <a:r>
              <a:rPr lang="pl-PL" sz="2000" dirty="0" smtClean="0">
                <a:latin typeface="AucoinExtBol" panose="020D0802060808030204" pitchFamily="34" charset="0"/>
              </a:rPr>
              <a:t>Długość życia gwiazdy zależy przede wszystkim od jej masy i wielkości, ponieważ  im większa gwiazda tym jej życie jest krótsze i bardziej gwałtowne.  Gwiazda podobna do Słońca nie jest zbyt   duża </a:t>
            </a:r>
          </a:p>
          <a:p>
            <a:pPr algn="just"/>
            <a:r>
              <a:rPr lang="pl-PL" sz="2000" dirty="0" smtClean="0">
                <a:latin typeface="AucoinExtBol" panose="020D0802060808030204" pitchFamily="34" charset="0"/>
              </a:rPr>
              <a:t>w porównaniu do innych gwiazd znanych nam  we wszechświecie.  Lecz  co jest dla nas pewne ostatnie fazy życiowe Słońca będą zagładą </a:t>
            </a:r>
            <a:r>
              <a:rPr lang="pl-PL" sz="2000" smtClean="0">
                <a:latin typeface="AucoinExtBol" panose="020D0802060808030204" pitchFamily="34" charset="0"/>
              </a:rPr>
              <a:t>dla ludzkości.</a:t>
            </a:r>
            <a:r>
              <a:rPr lang="pl-PL" sz="2400" smtClean="0">
                <a:solidFill>
                  <a:schemeClr val="accent3">
                    <a:lumMod val="75000"/>
                  </a:schemeClr>
                </a:solidFill>
                <a:latin typeface="AucoinExtBol" panose="020D0802060808030204" pitchFamily="34" charset="0"/>
              </a:rPr>
              <a:t>.</a:t>
            </a:r>
            <a:endParaRPr lang="pl-PL" sz="2400" dirty="0">
              <a:solidFill>
                <a:schemeClr val="accent3">
                  <a:lumMod val="75000"/>
                </a:schemeClr>
              </a:solidFill>
              <a:latin typeface="AucoinExtBol" panose="020D0802060808030204" pitchFamily="34" charset="0"/>
            </a:endParaRPr>
          </a:p>
        </p:txBody>
      </p:sp>
    </p:spTree>
    <p:extLst>
      <p:ext uri="{BB962C8B-B14F-4D97-AF65-F5344CB8AC3E}">
        <p14:creationId xmlns:p14="http://schemas.microsoft.com/office/powerpoint/2010/main" xmlns="" val="134080948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0" y="1988840"/>
            <a:ext cx="9144000" cy="1200329"/>
          </a:xfrm>
          <a:prstGeom prst="rect">
            <a:avLst/>
          </a:prstGeom>
          <a:solidFill>
            <a:schemeClr val="tx1">
              <a:alpha val="12000"/>
            </a:schemeClr>
          </a:solidFill>
        </p:spPr>
        <p:txBody>
          <a:bodyPr wrap="square" rtlCol="0">
            <a:spAutoFit/>
          </a:bodyPr>
          <a:lstStyle/>
          <a:p>
            <a:pPr algn="ctr"/>
            <a:r>
              <a:rPr lang="pl-PL" sz="2400" b="1" dirty="0" smtClean="0">
                <a:solidFill>
                  <a:schemeClr val="bg1"/>
                </a:solidFill>
                <a:latin typeface="AucoinExtBol" panose="020D0802060808030204" pitchFamily="34" charset="0"/>
              </a:rPr>
              <a:t>Słońce za około 3 miliardy lat zacznie się ocieplać i rozszerzać . Za około 6 miliardów lat przejdzie w fazę czerwonego olbrzyma. Lecz co to oznacza dla ludzkości?</a:t>
            </a:r>
            <a:endParaRPr lang="pl-PL" sz="2400" b="1" dirty="0">
              <a:solidFill>
                <a:schemeClr val="bg1"/>
              </a:solidFill>
              <a:latin typeface="AucoinExtBol" panose="020D0802060808030204" pitchFamily="34" charset="0"/>
            </a:endParaRPr>
          </a:p>
        </p:txBody>
      </p:sp>
    </p:spTree>
    <p:extLst>
      <p:ext uri="{BB962C8B-B14F-4D97-AF65-F5344CB8AC3E}">
        <p14:creationId xmlns:p14="http://schemas.microsoft.com/office/powerpoint/2010/main" xmlns="" val="206220247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1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1" y="-31969"/>
            <a:ext cx="9144000" cy="2677656"/>
          </a:xfrm>
          <a:prstGeom prst="rect">
            <a:avLst/>
          </a:prstGeom>
          <a:noFill/>
        </p:spPr>
        <p:txBody>
          <a:bodyPr wrap="square" rtlCol="0">
            <a:spAutoFit/>
          </a:bodyPr>
          <a:lstStyle/>
          <a:p>
            <a:pPr algn="just"/>
            <a:r>
              <a:rPr lang="pl-PL" sz="2400" i="1" dirty="0" smtClean="0">
                <a:latin typeface="AucoinExtBol" panose="020D0802060808030204" pitchFamily="34" charset="0"/>
              </a:rPr>
              <a:t>Kiedy Słońce stanie się czerwonym olbrzymem prawdopodobnie pochłonie najbliższe sobie planety. </a:t>
            </a:r>
          </a:p>
          <a:p>
            <a:pPr algn="just"/>
            <a:r>
              <a:rPr lang="pl-PL" sz="2400" i="1" dirty="0" smtClean="0">
                <a:latin typeface="AucoinExtBol" panose="020D0802060808030204" pitchFamily="34" charset="0"/>
              </a:rPr>
              <a:t>Co do Ziemi nie jest to do końca pewne. </a:t>
            </a:r>
          </a:p>
          <a:p>
            <a:pPr algn="just"/>
            <a:r>
              <a:rPr lang="pl-PL" sz="2400" i="1" dirty="0" smtClean="0">
                <a:latin typeface="AucoinExtBol" panose="020D0802060808030204" pitchFamily="34" charset="0"/>
              </a:rPr>
              <a:t>Załóżmy, więc, że Ziemia po wchłonięciu Wenus stanie się pierwszą planetą Układu Słonecznego.  </a:t>
            </a:r>
          </a:p>
          <a:p>
            <a:pPr algn="just"/>
            <a:r>
              <a:rPr lang="pl-PL" sz="2400" i="1" dirty="0" smtClean="0">
                <a:latin typeface="AucoinExtBol" panose="020D0802060808030204" pitchFamily="34" charset="0"/>
              </a:rPr>
              <a:t>Jak będzie wyglądała Ziemia gdy stanie się pierwszą planetą Układu Słonecznego?</a:t>
            </a:r>
            <a:endParaRPr lang="pl-PL" sz="2400" i="1" dirty="0">
              <a:latin typeface="AucoinExtBol" panose="020D0802060808030204" pitchFamily="34" charset="0"/>
            </a:endParaRPr>
          </a:p>
        </p:txBody>
      </p:sp>
    </p:spTree>
    <p:extLst>
      <p:ext uri="{BB962C8B-B14F-4D97-AF65-F5344CB8AC3E}">
        <p14:creationId xmlns:p14="http://schemas.microsoft.com/office/powerpoint/2010/main" xmlns="" val="354448229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pole tekstowe 2"/>
          <p:cNvSpPr txBox="1"/>
          <p:nvPr/>
        </p:nvSpPr>
        <p:spPr>
          <a:xfrm>
            <a:off x="107504" y="260648"/>
            <a:ext cx="8496944" cy="1446550"/>
          </a:xfrm>
          <a:prstGeom prst="rect">
            <a:avLst/>
          </a:prstGeom>
          <a:noFill/>
        </p:spPr>
        <p:txBody>
          <a:bodyPr wrap="square" rtlCol="0">
            <a:spAutoFit/>
          </a:bodyPr>
          <a:lstStyle/>
          <a:p>
            <a:pPr algn="ctr"/>
            <a:r>
              <a:rPr lang="pl-PL" sz="4400" dirty="0" smtClean="0">
                <a:solidFill>
                  <a:schemeClr val="bg1"/>
                </a:solidFill>
                <a:latin typeface="AntigoniBd" panose="020B0803020204040204" pitchFamily="34" charset="0"/>
              </a:rPr>
              <a:t>Temperatura i powierzchnia Ziemi</a:t>
            </a:r>
            <a:endParaRPr lang="pl-PL" sz="4400" dirty="0">
              <a:solidFill>
                <a:schemeClr val="bg1"/>
              </a:solidFill>
              <a:latin typeface="AntigoniBd" panose="020B0803020204040204" pitchFamily="34" charset="0"/>
            </a:endParaRPr>
          </a:p>
        </p:txBody>
      </p:sp>
      <p:sp>
        <p:nvSpPr>
          <p:cNvPr id="5" name="Prostokąt 4"/>
          <p:cNvSpPr/>
          <p:nvPr/>
        </p:nvSpPr>
        <p:spPr>
          <a:xfrm>
            <a:off x="0" y="1859340"/>
            <a:ext cx="9144000" cy="2246769"/>
          </a:xfrm>
          <a:prstGeom prst="rect">
            <a:avLst/>
          </a:prstGeom>
          <a:solidFill>
            <a:srgbClr val="FFC000">
              <a:alpha val="45000"/>
            </a:srgbClr>
          </a:solidFill>
        </p:spPr>
        <p:txBody>
          <a:bodyPr wrap="square">
            <a:spAutoFit/>
          </a:bodyPr>
          <a:lstStyle/>
          <a:p>
            <a:pPr algn="just"/>
            <a:r>
              <a:rPr lang="pl-PL" sz="2000" dirty="0">
                <a:latin typeface="AucoinExtBol" panose="020D0802060808030204" pitchFamily="34" charset="0"/>
              </a:rPr>
              <a:t>Choć spalające wodór Słońce zachowuje się spokojnie, nie pozostaje wciąż takie samo. Jego jasność stopniowo wzrasta i wiadomo </a:t>
            </a:r>
            <a:endParaRPr lang="pl-PL" sz="2000" dirty="0" smtClean="0">
              <a:latin typeface="AucoinExtBol" panose="020D0802060808030204" pitchFamily="34" charset="0"/>
            </a:endParaRPr>
          </a:p>
          <a:p>
            <a:pPr algn="just"/>
            <a:r>
              <a:rPr lang="pl-PL" sz="2000" dirty="0" smtClean="0">
                <a:latin typeface="AucoinExtBol" panose="020D0802060808030204" pitchFamily="34" charset="0"/>
              </a:rPr>
              <a:t>już</a:t>
            </a:r>
            <a:r>
              <a:rPr lang="pl-PL" sz="2000" dirty="0">
                <a:latin typeface="AucoinExtBol" panose="020D0802060808030204" pitchFamily="34" charset="0"/>
              </a:rPr>
              <a:t>, że za mniej więcej miliard lat będzie świeciło 10% intensywniej niż dzisiaj. Wywoła to prawdopodobnie silniejsze parowanie ziemskich zbiorników wody i nasza planeta w dość krótkim czasie zamieni się </a:t>
            </a:r>
            <a:endParaRPr lang="pl-PL" sz="2000" dirty="0" smtClean="0">
              <a:latin typeface="AucoinExtBol" panose="020D0802060808030204" pitchFamily="34" charset="0"/>
            </a:endParaRPr>
          </a:p>
          <a:p>
            <a:pPr algn="just"/>
            <a:r>
              <a:rPr lang="pl-PL" sz="2000" dirty="0" smtClean="0">
                <a:latin typeface="AucoinExtBol" panose="020D0802060808030204" pitchFamily="34" charset="0"/>
              </a:rPr>
              <a:t>w </a:t>
            </a:r>
            <a:r>
              <a:rPr lang="pl-PL" sz="2000" dirty="0">
                <a:latin typeface="AucoinExtBol" panose="020D0802060808030204" pitchFamily="34" charset="0"/>
              </a:rPr>
              <a:t>olbrzymią szklarnię: temperatura na jej powierzchni przekroczy tysiąc </a:t>
            </a:r>
            <a:r>
              <a:rPr lang="pl-PL" sz="2000" dirty="0" smtClean="0">
                <a:latin typeface="AucoinExtBol" panose="020D0802060808030204" pitchFamily="34" charset="0"/>
              </a:rPr>
              <a:t>stopni </a:t>
            </a:r>
            <a:r>
              <a:rPr lang="pl-PL" sz="2000" dirty="0">
                <a:latin typeface="AucoinExtBol" panose="020D0802060808030204" pitchFamily="34" charset="0"/>
              </a:rPr>
              <a:t>i wszystkie oceany wyparują.</a:t>
            </a:r>
          </a:p>
        </p:txBody>
      </p:sp>
    </p:spTree>
    <p:extLst>
      <p:ext uri="{BB962C8B-B14F-4D97-AF65-F5344CB8AC3E}">
        <p14:creationId xmlns:p14="http://schemas.microsoft.com/office/powerpoint/2010/main" xmlns="" val="161237681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0" y="260648"/>
            <a:ext cx="9144000" cy="707886"/>
          </a:xfrm>
          <a:prstGeom prst="rect">
            <a:avLst/>
          </a:prstGeom>
          <a:solidFill>
            <a:schemeClr val="tx2">
              <a:lumMod val="60000"/>
              <a:lumOff val="40000"/>
              <a:alpha val="36000"/>
            </a:schemeClr>
          </a:solidFill>
        </p:spPr>
        <p:txBody>
          <a:bodyPr wrap="square" rtlCol="0">
            <a:spAutoFit/>
          </a:bodyPr>
          <a:lstStyle/>
          <a:p>
            <a:pPr algn="ctr"/>
            <a:r>
              <a:rPr lang="pl-PL" sz="4000" dirty="0" smtClean="0">
                <a:solidFill>
                  <a:schemeClr val="bg1"/>
                </a:solidFill>
                <a:latin typeface="AucoinExtBol" panose="020D0802060808030204" pitchFamily="34" charset="0"/>
              </a:rPr>
              <a:t>ŻYCIE NA ZIEMI</a:t>
            </a:r>
            <a:endParaRPr lang="pl-PL" sz="4000" dirty="0">
              <a:solidFill>
                <a:schemeClr val="bg1"/>
              </a:solidFill>
              <a:latin typeface="AucoinExtBol" panose="020D0802060808030204" pitchFamily="34" charset="0"/>
            </a:endParaRPr>
          </a:p>
        </p:txBody>
      </p:sp>
      <p:sp>
        <p:nvSpPr>
          <p:cNvPr id="4" name="Prostokąt 3"/>
          <p:cNvSpPr/>
          <p:nvPr/>
        </p:nvSpPr>
        <p:spPr>
          <a:xfrm>
            <a:off x="0" y="1305342"/>
            <a:ext cx="9036496" cy="4524315"/>
          </a:xfrm>
          <a:prstGeom prst="rect">
            <a:avLst/>
          </a:prstGeom>
          <a:solidFill>
            <a:schemeClr val="tx2">
              <a:lumMod val="50000"/>
              <a:alpha val="29000"/>
            </a:schemeClr>
          </a:solidFill>
        </p:spPr>
        <p:txBody>
          <a:bodyPr wrap="square">
            <a:spAutoFit/>
          </a:bodyPr>
          <a:lstStyle/>
          <a:p>
            <a:pPr algn="ctr"/>
            <a:r>
              <a:rPr lang="pl-PL" sz="2400" dirty="0" smtClean="0">
                <a:solidFill>
                  <a:schemeClr val="bg1"/>
                </a:solidFill>
                <a:latin typeface="AucoinExtBol" panose="020D0802060808030204" pitchFamily="34" charset="0"/>
              </a:rPr>
              <a:t>Odległość od Słońca nie uchroni jednak  Ziemi przed roztopieniem powierzchni.  Zanim </a:t>
            </a:r>
            <a:r>
              <a:rPr lang="pl-PL" sz="2400" dirty="0">
                <a:solidFill>
                  <a:schemeClr val="bg1"/>
                </a:solidFill>
                <a:latin typeface="AucoinExtBol" panose="020D0802060808030204" pitchFamily="34" charset="0"/>
              </a:rPr>
              <a:t>jednak trzecia planeta pokryje się oceanem roztopionej magmy, Słońce wysuszy jej powierzchnię. Dojdzie do tego za miliard lat. Jasność Słońca stale wzrasta. W końcu za sprawą coraz gorętszego centrum Układu, z naszej planety odparuje woda. Wystarczy, by Słońce świeciło o 10 procent intensywniej niż w tej chwili, aby temperatura na Ziemi przekroczyła 1000 stopni Celsjusza. I za miliard lat tak właśnie się stanie. Ziemia, która za parę miliardów lat zostanie niechybnie zamieniona w piekielny kocioł, od dawna będzie grobowcem.</a:t>
            </a:r>
          </a:p>
        </p:txBody>
      </p:sp>
    </p:spTree>
    <p:extLst>
      <p:ext uri="{BB962C8B-B14F-4D97-AF65-F5344CB8AC3E}">
        <p14:creationId xmlns:p14="http://schemas.microsoft.com/office/powerpoint/2010/main" xmlns="" val="422325447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pole tekstowe 2"/>
          <p:cNvSpPr txBox="1"/>
          <p:nvPr/>
        </p:nvSpPr>
        <p:spPr>
          <a:xfrm>
            <a:off x="0" y="0"/>
            <a:ext cx="9144000" cy="2677656"/>
          </a:xfrm>
          <a:prstGeom prst="rect">
            <a:avLst/>
          </a:prstGeom>
          <a:solidFill>
            <a:schemeClr val="tx1">
              <a:alpha val="44000"/>
            </a:schemeClr>
          </a:solidFill>
          <a:effectLst>
            <a:glow rad="215900">
              <a:schemeClr val="accent1">
                <a:alpha val="19000"/>
              </a:schemeClr>
            </a:glow>
          </a:effectLst>
          <a:scene3d>
            <a:camera prst="orthographicFront"/>
            <a:lightRig rig="threePt" dir="t">
              <a:rot lat="0" lon="0" rev="6000000"/>
            </a:lightRig>
          </a:scene3d>
          <a:sp3d prstMaterial="dkEdge"/>
        </p:spPr>
        <p:txBody>
          <a:bodyPr wrap="square" rtlCol="0">
            <a:spAutoFit/>
          </a:bodyPr>
          <a:lstStyle/>
          <a:p>
            <a:r>
              <a:rPr lang="pl-PL" sz="2400" dirty="0" smtClean="0">
                <a:solidFill>
                  <a:srgbClr val="FFFF00"/>
                </a:solidFill>
                <a:latin typeface="AntigoniBd" panose="020B0803020204040204" pitchFamily="34" charset="0"/>
              </a:rPr>
              <a:t>Załóżmy, że Ziemia przetrwała czasy gdy Słońce przybrało postać Czerwonego Olbrzyma. Uznajmy, że Ziemia nie została pochłonięta przez Słońce tak jak planety znajdujące się bliżej Słońca. Wyobraźmy sobie, że jest pierwszą planetą Układu Słonecznego.</a:t>
            </a:r>
          </a:p>
          <a:p>
            <a:r>
              <a:rPr lang="pl-PL" sz="2400" dirty="0" smtClean="0">
                <a:solidFill>
                  <a:srgbClr val="FFFF00"/>
                </a:solidFill>
                <a:latin typeface="AntigoniBd" panose="020B0803020204040204" pitchFamily="34" charset="0"/>
              </a:rPr>
              <a:t>Gdy Słońce powoli przeobraża się w Białego Karła, rozgrzana do czerwoności Ziemia stygnie…</a:t>
            </a:r>
            <a:endParaRPr lang="pl-PL" sz="2400" dirty="0">
              <a:solidFill>
                <a:srgbClr val="FFFF00"/>
              </a:solidFill>
              <a:latin typeface="AntigoniBd" panose="020B0803020204040204" pitchFamily="34" charset="0"/>
            </a:endParaRPr>
          </a:p>
        </p:txBody>
      </p:sp>
    </p:spTree>
    <p:extLst>
      <p:ext uri="{BB962C8B-B14F-4D97-AF65-F5344CB8AC3E}">
        <p14:creationId xmlns:p14="http://schemas.microsoft.com/office/powerpoint/2010/main" xmlns="" val="51320038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0" y="116632"/>
            <a:ext cx="9144000" cy="584775"/>
          </a:xfrm>
          <a:prstGeom prst="rect">
            <a:avLst/>
          </a:prstGeom>
          <a:noFill/>
        </p:spPr>
        <p:txBody>
          <a:bodyPr wrap="square" rtlCol="0">
            <a:spAutoFit/>
          </a:bodyPr>
          <a:lstStyle/>
          <a:p>
            <a:pPr algn="ctr"/>
            <a:r>
              <a:rPr lang="pl-PL" sz="3200" dirty="0" smtClean="0">
                <a:solidFill>
                  <a:schemeClr val="bg1"/>
                </a:solidFill>
                <a:latin typeface="AntigoniBd" panose="020B0803020204040204" pitchFamily="34" charset="0"/>
              </a:rPr>
              <a:t>Czym jest Biały Karzeł?</a:t>
            </a:r>
            <a:endParaRPr lang="pl-PL" sz="3200" dirty="0">
              <a:solidFill>
                <a:schemeClr val="bg1"/>
              </a:solidFill>
              <a:latin typeface="AntigoniBd" panose="020B0803020204040204" pitchFamily="34" charset="0"/>
            </a:endParaRPr>
          </a:p>
        </p:txBody>
      </p:sp>
      <p:sp>
        <p:nvSpPr>
          <p:cNvPr id="3" name="Prostokąt 2"/>
          <p:cNvSpPr/>
          <p:nvPr/>
        </p:nvSpPr>
        <p:spPr>
          <a:xfrm>
            <a:off x="-4543" y="4670856"/>
            <a:ext cx="9123918" cy="2246769"/>
          </a:xfrm>
          <a:prstGeom prst="rect">
            <a:avLst/>
          </a:prstGeom>
          <a:solidFill>
            <a:schemeClr val="bg1">
              <a:alpha val="49000"/>
            </a:schemeClr>
          </a:solidFill>
        </p:spPr>
        <p:txBody>
          <a:bodyPr wrap="square">
            <a:spAutoFit/>
          </a:bodyPr>
          <a:lstStyle/>
          <a:p>
            <a:pPr algn="just"/>
            <a:r>
              <a:rPr lang="pl-PL" sz="2000" dirty="0">
                <a:latin typeface="AntigoniBd" panose="020B0803020204040204" pitchFamily="34" charset="0"/>
              </a:rPr>
              <a:t>N</a:t>
            </a:r>
            <a:r>
              <a:rPr lang="pl-PL" sz="2000" dirty="0" smtClean="0">
                <a:latin typeface="AntigoniBd" panose="020B0803020204040204" pitchFamily="34" charset="0"/>
              </a:rPr>
              <a:t>iewielki </a:t>
            </a:r>
            <a:r>
              <a:rPr lang="pl-PL" sz="2000" dirty="0">
                <a:latin typeface="AntigoniBd" panose="020B0803020204040204" pitchFamily="34" charset="0"/>
              </a:rPr>
              <a:t>(rzędu rozmiarów Ziemi) obiekt astronomiczny składający się ze zdegenerowanej materii, emitujący m.in. promieniowanie widzialne. Powstaje po ustaniu reakcji jądrowych w gwieździe o małej lub średniej masie. Mało masywne gwiazdy (od 0,08 do 0,4 </a:t>
            </a:r>
            <a:r>
              <a:rPr lang="pl-PL" sz="2000" dirty="0" smtClean="0">
                <a:latin typeface="AntigoniBd" panose="020B0803020204040204" pitchFamily="34" charset="0"/>
              </a:rPr>
              <a:t>M) </a:t>
            </a:r>
            <a:r>
              <a:rPr lang="pl-PL" sz="2000" dirty="0">
                <a:latin typeface="AntigoniBd" panose="020B0803020204040204" pitchFamily="34" charset="0"/>
              </a:rPr>
              <a:t>nie osiągają w trakcie swojej ewolucji warunków wystarczających do zapłonu helu </a:t>
            </a:r>
            <a:endParaRPr lang="pl-PL" sz="2000" dirty="0" smtClean="0">
              <a:latin typeface="AntigoniBd" panose="020B0803020204040204" pitchFamily="34" charset="0"/>
            </a:endParaRPr>
          </a:p>
          <a:p>
            <a:pPr algn="just"/>
            <a:r>
              <a:rPr lang="pl-PL" sz="2000" dirty="0" smtClean="0">
                <a:latin typeface="AntigoniBd" panose="020B0803020204040204" pitchFamily="34" charset="0"/>
              </a:rPr>
              <a:t>w </a:t>
            </a:r>
            <a:r>
              <a:rPr lang="pl-PL" sz="2000" dirty="0">
                <a:latin typeface="AntigoniBd" panose="020B0803020204040204" pitchFamily="34" charset="0"/>
              </a:rPr>
              <a:t>reakcjach syntezy termojądrowej i powstają z nich białe karły helowe</a:t>
            </a:r>
            <a:r>
              <a:rPr lang="pl-PL" sz="2000" dirty="0" smtClean="0">
                <a:latin typeface="AntigoniBd" panose="020B0803020204040204" pitchFamily="34" charset="0"/>
              </a:rPr>
              <a:t>. </a:t>
            </a:r>
            <a:endParaRPr lang="pl-PL" sz="2000" dirty="0">
              <a:latin typeface="AntigoniBd" panose="020B0803020204040204" pitchFamily="34" charset="0"/>
            </a:endParaRPr>
          </a:p>
        </p:txBody>
      </p:sp>
    </p:spTree>
    <p:extLst>
      <p:ext uri="{BB962C8B-B14F-4D97-AF65-F5344CB8AC3E}">
        <p14:creationId xmlns:p14="http://schemas.microsoft.com/office/powerpoint/2010/main" xmlns="" val="381695468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922" y="0"/>
            <a:ext cx="9144000" cy="1077218"/>
          </a:xfrm>
          <a:prstGeom prst="rect">
            <a:avLst/>
          </a:prstGeom>
          <a:noFill/>
        </p:spPr>
        <p:txBody>
          <a:bodyPr wrap="square" rtlCol="0">
            <a:spAutoFit/>
          </a:bodyPr>
          <a:lstStyle/>
          <a:p>
            <a:pPr algn="ctr"/>
            <a:r>
              <a:rPr lang="pl-PL" sz="3200" dirty="0" smtClean="0">
                <a:solidFill>
                  <a:schemeClr val="accent5">
                    <a:lumMod val="40000"/>
                    <a:lumOff val="60000"/>
                  </a:schemeClr>
                </a:solidFill>
                <a:latin typeface="AntigoniBd" panose="020B0803020204040204" pitchFamily="34" charset="0"/>
              </a:rPr>
              <a:t>Przewidywane rozmiary Słońca w stadium Białego Karła</a:t>
            </a:r>
            <a:endParaRPr lang="pl-PL" sz="3200" dirty="0">
              <a:solidFill>
                <a:schemeClr val="accent5">
                  <a:lumMod val="40000"/>
                  <a:lumOff val="60000"/>
                </a:schemeClr>
              </a:solidFill>
              <a:latin typeface="AntigoniBd" panose="020B0803020204040204" pitchFamily="34" charset="0"/>
            </a:endParaRPr>
          </a:p>
        </p:txBody>
      </p:sp>
    </p:spTree>
    <p:extLst>
      <p:ext uri="{BB962C8B-B14F-4D97-AF65-F5344CB8AC3E}">
        <p14:creationId xmlns:p14="http://schemas.microsoft.com/office/powerpoint/2010/main" xmlns="" val="305184433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585</Words>
  <Application>Microsoft Office PowerPoint</Application>
  <PresentationFormat>Pokaz na ekranie (4:3)</PresentationFormat>
  <Paragraphs>31</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Motyw pakietu Office</vt:lpstr>
      <vt:lpstr>Mroczna Przyszłość Ziemi</vt:lpstr>
      <vt:lpstr>Slajd 2</vt:lpstr>
      <vt:lpstr>Slajd 3</vt:lpstr>
      <vt:lpstr>Slajd 4</vt:lpstr>
      <vt:lpstr>Slajd 5</vt:lpstr>
      <vt:lpstr>Slajd 6</vt:lpstr>
      <vt:lpstr>Slajd 7</vt:lpstr>
      <vt:lpstr>Slajd 8</vt:lpstr>
      <vt:lpstr>Slajd 9</vt:lpstr>
      <vt:lpstr>Slajd 10</vt:lpstr>
      <vt:lpstr>Slajd 11</vt:lpstr>
      <vt:lpstr>Slajd 12</vt:lpstr>
      <vt:lpstr>Slajd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cp:lastModifiedBy>Maciek</cp:lastModifiedBy>
  <cp:revision>29</cp:revision>
  <dcterms:modified xsi:type="dcterms:W3CDTF">2016-01-28T21:45:37Z</dcterms:modified>
</cp:coreProperties>
</file>